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FEBA-7B99-4908-AAF6-AA2D69CDB68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3183D-61CE-4CC0-8715-C3EAD43E92A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Informasi%20pembanding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4800" dirty="0" err="1" smtClean="0"/>
              <a:t>Penekanan</a:t>
            </a:r>
            <a:r>
              <a:rPr lang="en-US" sz="4800" dirty="0" smtClean="0"/>
              <a:t> </a:t>
            </a:r>
            <a:r>
              <a:rPr lang="en-US" sz="4800" dirty="0" err="1" smtClean="0"/>
              <a:t>pada</a:t>
            </a:r>
            <a:r>
              <a:rPr lang="en-US" sz="4800" dirty="0" smtClean="0"/>
              <a:t> </a:t>
            </a:r>
            <a:r>
              <a:rPr lang="en-US" sz="4800" dirty="0" err="1" smtClean="0"/>
              <a:t>hal</a:t>
            </a:r>
            <a:r>
              <a:rPr lang="en-US" sz="4800" dirty="0" smtClean="0"/>
              <a:t> </a:t>
            </a:r>
            <a:r>
              <a:rPr lang="en-US" sz="4800" dirty="0" err="1" smtClean="0"/>
              <a:t>tertentu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900" dirty="0" err="1" smtClean="0">
                <a:solidFill>
                  <a:srgbClr val="002060"/>
                </a:solidFill>
              </a:rPr>
              <a:t>Definisi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menurut</a:t>
            </a:r>
            <a:r>
              <a:rPr lang="en-US" sz="1900" dirty="0" smtClean="0">
                <a:solidFill>
                  <a:srgbClr val="002060"/>
                </a:solidFill>
              </a:rPr>
              <a:t> ISA 706.5 </a:t>
            </a:r>
            <a:r>
              <a:rPr lang="en-US" sz="1900" dirty="0" err="1" smtClean="0">
                <a:solidFill>
                  <a:srgbClr val="002060"/>
                </a:solidFill>
              </a:rPr>
              <a:t>adalah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alinea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dalam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laporan</a:t>
            </a:r>
            <a:r>
              <a:rPr lang="en-US" sz="1900" dirty="0" smtClean="0">
                <a:solidFill>
                  <a:srgbClr val="002060"/>
                </a:solidFill>
              </a:rPr>
              <a:t> auditor yang </a:t>
            </a:r>
            <a:r>
              <a:rPr lang="en-US" sz="1900" dirty="0" err="1" smtClean="0">
                <a:solidFill>
                  <a:srgbClr val="002060"/>
                </a:solidFill>
              </a:rPr>
              <a:t>menunjuk</a:t>
            </a:r>
            <a:r>
              <a:rPr lang="en-US" sz="1900" dirty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atau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merujuk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kepada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suatu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hal</a:t>
            </a:r>
            <a:r>
              <a:rPr lang="en-US" sz="1900" dirty="0" smtClean="0">
                <a:solidFill>
                  <a:srgbClr val="002060"/>
                </a:solidFill>
              </a:rPr>
              <a:t> yang </a:t>
            </a:r>
            <a:r>
              <a:rPr lang="en-US" sz="1900" dirty="0" err="1" smtClean="0">
                <a:solidFill>
                  <a:srgbClr val="002060"/>
                </a:solidFill>
              </a:rPr>
              <a:t>disajikan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atau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diungkapkan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dalam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laporan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keuangan</a:t>
            </a:r>
            <a:r>
              <a:rPr lang="en-US" sz="1900" dirty="0" smtClean="0">
                <a:solidFill>
                  <a:srgbClr val="002060"/>
                </a:solidFill>
              </a:rPr>
              <a:t>, yang </a:t>
            </a:r>
            <a:r>
              <a:rPr lang="en-US" sz="1900" dirty="0" err="1" smtClean="0">
                <a:solidFill>
                  <a:srgbClr val="002060"/>
                </a:solidFill>
              </a:rPr>
              <a:t>dalam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pandangan</a:t>
            </a:r>
            <a:r>
              <a:rPr lang="en-US" sz="1900" dirty="0" smtClean="0">
                <a:solidFill>
                  <a:srgbClr val="002060"/>
                </a:solidFill>
              </a:rPr>
              <a:t> auditor </a:t>
            </a:r>
            <a:r>
              <a:rPr lang="en-US" sz="1900" dirty="0" err="1" smtClean="0">
                <a:solidFill>
                  <a:srgbClr val="002060"/>
                </a:solidFill>
              </a:rPr>
              <a:t>begitu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penting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bai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pemahaman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pemakai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terhadap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laporan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keuangan</a:t>
            </a:r>
            <a:r>
              <a:rPr lang="en-US" sz="19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1900" dirty="0" err="1" smtClean="0">
                <a:solidFill>
                  <a:srgbClr val="002060"/>
                </a:solidFill>
              </a:rPr>
              <a:t>Contoh</a:t>
            </a:r>
            <a:r>
              <a:rPr lang="en-US" sz="1900" dirty="0" smtClean="0">
                <a:solidFill>
                  <a:srgbClr val="002060"/>
                </a:solidFill>
              </a:rPr>
              <a:t> : </a:t>
            </a:r>
            <a:r>
              <a:rPr lang="en-US" sz="1900" dirty="0" err="1" smtClean="0">
                <a:solidFill>
                  <a:srgbClr val="002060"/>
                </a:solidFill>
              </a:rPr>
              <a:t>Ketidakpastian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karena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litigasi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atau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tuntutan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hukum</a:t>
            </a:r>
            <a:r>
              <a:rPr lang="en-US" sz="1900" dirty="0" smtClean="0">
                <a:solidFill>
                  <a:srgbClr val="002060"/>
                </a:solidFill>
              </a:rPr>
              <a:t> yang </a:t>
            </a:r>
            <a:r>
              <a:rPr lang="en-US" sz="1900" dirty="0" err="1" smtClean="0">
                <a:solidFill>
                  <a:srgbClr val="002060"/>
                </a:solidFill>
              </a:rPr>
              <a:t>luar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biasa</a:t>
            </a:r>
            <a:r>
              <a:rPr lang="en-US" sz="1900" dirty="0" smtClean="0">
                <a:solidFill>
                  <a:srgbClr val="002060"/>
                </a:solidFill>
              </a:rPr>
              <a:t>, </a:t>
            </a:r>
            <a:r>
              <a:rPr lang="en-US" sz="1900" dirty="0" err="1" smtClean="0">
                <a:solidFill>
                  <a:srgbClr val="002060"/>
                </a:solidFill>
              </a:rPr>
              <a:t>bencana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alam</a:t>
            </a:r>
            <a:r>
              <a:rPr lang="en-US" sz="1900" dirty="0" smtClean="0">
                <a:solidFill>
                  <a:srgbClr val="002060"/>
                </a:solidFill>
              </a:rPr>
              <a:t> yang </a:t>
            </a:r>
            <a:r>
              <a:rPr lang="en-US" sz="1900" dirty="0" err="1" smtClean="0">
                <a:solidFill>
                  <a:srgbClr val="002060"/>
                </a:solidFill>
              </a:rPr>
              <a:t>sangat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besar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ketidakpastian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lainnya</a:t>
            </a:r>
            <a:r>
              <a:rPr lang="en-US" sz="1900" dirty="0" smtClean="0">
                <a:solidFill>
                  <a:srgbClr val="002060"/>
                </a:solidFill>
              </a:rPr>
              <a:t> yang </a:t>
            </a:r>
            <a:r>
              <a:rPr lang="en-US" sz="1900" dirty="0" err="1" smtClean="0">
                <a:solidFill>
                  <a:srgbClr val="002060"/>
                </a:solidFill>
              </a:rPr>
              <a:t>signifikan</a:t>
            </a:r>
            <a:r>
              <a:rPr lang="en-US" sz="19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en-US" sz="19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sz="19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Alinea</a:t>
            </a:r>
            <a:r>
              <a:rPr lang="en-US" b="1" dirty="0" smtClean="0"/>
              <a:t> </a:t>
            </a:r>
            <a:r>
              <a:rPr lang="en-US" b="1" dirty="0" err="1" smtClean="0"/>
              <a:t>Penekanan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Hal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5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19400" y="1143000"/>
            <a:ext cx="6172200" cy="4572000"/>
          </a:xfrm>
        </p:spPr>
        <p:txBody>
          <a:bodyPr>
            <a:noAutofit/>
          </a:bodyPr>
          <a:lstStyle/>
          <a:p>
            <a:pPr lvl="0" algn="just"/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Tidak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ada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salah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saji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yang material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dimaksudkan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bahwa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auditor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harus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memperoleh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bukti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cukup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tepat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bahwa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hal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tersebut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tidak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disalahsajikan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secara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material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keuangan</a:t>
            </a:r>
            <a:endParaRPr lang="en-US" sz="14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lvl="0" algn="just"/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Sudah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diungkapkan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dengan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penuh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keuangan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dilakukan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apabila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menurut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auditor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perlu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untuk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menarik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perhatian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pengguna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keuangan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atas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suatu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hal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disajikan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atau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diungkapkan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keuangan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menurut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pertimbangan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auditor,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sedemikian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penting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bersifat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fundamental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bagi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pemahaman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pengguna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keuangan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maka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auditor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harus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mencantumkan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suatu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paragraf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Penenkana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Suatu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hal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laporannya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selama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auditor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memperoleh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bukti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cukup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tepat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bahwa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tidak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terdapat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kesalahan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penyajian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material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keuangan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 </a:t>
            </a:r>
            <a:endParaRPr lang="en-US" sz="14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lvl="0" algn="just"/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Bukan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modifikasi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pendapat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alinea</a:t>
            </a:r>
            <a:r>
              <a:rPr lang="en-US" sz="1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mengindikasikan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bahwa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opini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auditor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tidak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dimodifikasi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sehubungan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dengan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hal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ditekankan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rujukan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pada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catatan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atas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keuangan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relevan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tempat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hal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tersebut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diungkapkan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laporan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keuangan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Disajikan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langsung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sesudah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pendapat</a:t>
            </a:r>
            <a:r>
              <a:rPr lang="en-US" sz="1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alinea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ini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disajikan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sesudah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alinea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berisi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pendapat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auditor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dengan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judul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“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Penenkanan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atas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Suatu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Hal”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atau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judul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lain yang </a:t>
            </a:r>
            <a:r>
              <a:rPr lang="en-US" sz="1400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tepat</a:t>
            </a:r>
            <a:r>
              <a:rPr lang="en-US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/>
            <a:endParaRPr lang="en-US" sz="14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0"/>
            <a:ext cx="2438400" cy="1979466"/>
          </a:xfrm>
        </p:spPr>
        <p:txBody>
          <a:bodyPr>
            <a:normAutofit/>
          </a:bodyPr>
          <a:lstStyle/>
          <a:p>
            <a:r>
              <a:rPr lang="en-US" sz="1900" dirty="0" err="1" smtClean="0"/>
              <a:t>Ketentuan</a:t>
            </a:r>
            <a:r>
              <a:rPr lang="en-US" sz="1900" dirty="0" smtClean="0"/>
              <a:t> </a:t>
            </a:r>
            <a:r>
              <a:rPr lang="en-US" sz="1900" dirty="0" err="1" smtClean="0"/>
              <a:t>menggunakan</a:t>
            </a:r>
            <a:r>
              <a:rPr lang="en-US" sz="1900" dirty="0" smtClean="0"/>
              <a:t> </a:t>
            </a:r>
            <a:r>
              <a:rPr lang="en-US" sz="1900" dirty="0" err="1" smtClean="0"/>
              <a:t>Alinea</a:t>
            </a:r>
            <a:r>
              <a:rPr lang="en-US" sz="1900" dirty="0" smtClean="0"/>
              <a:t> </a:t>
            </a:r>
            <a:r>
              <a:rPr lang="en-US" sz="1900" dirty="0" err="1" smtClean="0"/>
              <a:t>Penekanan</a:t>
            </a:r>
            <a:r>
              <a:rPr lang="en-US" sz="1900" dirty="0" smtClean="0"/>
              <a:t> </a:t>
            </a:r>
            <a:r>
              <a:rPr lang="en-US" sz="1900" dirty="0" err="1" smtClean="0"/>
              <a:t>atas</a:t>
            </a:r>
            <a:r>
              <a:rPr lang="en-US" sz="1900" dirty="0" smtClean="0"/>
              <a:t> </a:t>
            </a:r>
            <a:r>
              <a:rPr lang="en-US" sz="1900" dirty="0" err="1" smtClean="0"/>
              <a:t>Suatu</a:t>
            </a:r>
            <a:r>
              <a:rPr lang="en-US" sz="1900" dirty="0" smtClean="0"/>
              <a:t> Hal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04024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Tanpa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mengubah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pendapat</a:t>
            </a:r>
            <a:r>
              <a:rPr lang="en-US" dirty="0" smtClean="0">
                <a:solidFill>
                  <a:srgbClr val="002060"/>
                </a:solidFill>
              </a:rPr>
              <a:t> kami, kami </a:t>
            </a:r>
            <a:r>
              <a:rPr lang="en-US" dirty="0" err="1" smtClean="0">
                <a:solidFill>
                  <a:srgbClr val="002060"/>
                </a:solidFill>
              </a:rPr>
              <a:t>ingin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menunjuk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menarik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perhatian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pembaca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r>
              <a:rPr lang="en-US" dirty="0" err="1" smtClean="0">
                <a:solidFill>
                  <a:srgbClr val="002060"/>
                </a:solidFill>
              </a:rPr>
              <a:t>kepada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Catatan</a:t>
            </a:r>
            <a:r>
              <a:rPr lang="en-US" dirty="0" smtClean="0">
                <a:solidFill>
                  <a:srgbClr val="002060"/>
                </a:solidFill>
              </a:rPr>
              <a:t> X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laporan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keuangan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mengindikasikan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bahwa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perusahaan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mengalami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kerugian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sebesar</a:t>
            </a:r>
            <a:r>
              <a:rPr lang="en-US" dirty="0" smtClean="0">
                <a:solidFill>
                  <a:srgbClr val="002060"/>
                </a:solidFill>
              </a:rPr>
              <a:t> ZZZ </a:t>
            </a:r>
            <a:r>
              <a:rPr lang="en-US" dirty="0" err="1" smtClean="0">
                <a:solidFill>
                  <a:srgbClr val="002060"/>
                </a:solidFill>
              </a:rPr>
              <a:t>selama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tahun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berakhir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tanggal</a:t>
            </a:r>
            <a:r>
              <a:rPr lang="en-US" dirty="0" smtClean="0">
                <a:solidFill>
                  <a:srgbClr val="002060"/>
                </a:solidFill>
              </a:rPr>
              <a:t> 31 </a:t>
            </a:r>
            <a:r>
              <a:rPr lang="en-US" dirty="0" err="1" smtClean="0">
                <a:solidFill>
                  <a:srgbClr val="002060"/>
                </a:solidFill>
              </a:rPr>
              <a:t>Desember</a:t>
            </a:r>
            <a:r>
              <a:rPr lang="en-US" dirty="0" smtClean="0">
                <a:solidFill>
                  <a:srgbClr val="002060"/>
                </a:solidFill>
              </a:rPr>
              <a:t> 20X6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tanggal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itu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kewajiban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lancar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perusahaan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melebihi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jumlah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asetnya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sebesar</a:t>
            </a:r>
            <a:r>
              <a:rPr lang="en-US" dirty="0" smtClean="0">
                <a:solidFill>
                  <a:srgbClr val="002060"/>
                </a:solidFill>
              </a:rPr>
              <a:t> YYY. </a:t>
            </a:r>
            <a:r>
              <a:rPr lang="en-US" dirty="0" err="1" smtClean="0">
                <a:solidFill>
                  <a:srgbClr val="002060"/>
                </a:solidFill>
              </a:rPr>
              <a:t>Keadaan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bersama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hal-hal</a:t>
            </a:r>
            <a:r>
              <a:rPr lang="en-US" dirty="0" smtClean="0">
                <a:solidFill>
                  <a:srgbClr val="002060"/>
                </a:solidFill>
              </a:rPr>
              <a:t> lain yang </a:t>
            </a:r>
            <a:r>
              <a:rPr lang="en-US" dirty="0" err="1" smtClean="0">
                <a:solidFill>
                  <a:srgbClr val="002060"/>
                </a:solidFill>
              </a:rPr>
              <a:t>disajikan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Catatan</a:t>
            </a:r>
            <a:r>
              <a:rPr lang="en-US" dirty="0" smtClean="0">
                <a:solidFill>
                  <a:srgbClr val="002060"/>
                </a:solidFill>
              </a:rPr>
              <a:t> X, </a:t>
            </a:r>
            <a:r>
              <a:rPr lang="en-US" dirty="0" err="1" smtClean="0">
                <a:solidFill>
                  <a:srgbClr val="002060"/>
                </a:solidFill>
              </a:rPr>
              <a:t>mengindikasikan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adanya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ketidakpastian</a:t>
            </a:r>
            <a:r>
              <a:rPr lang="en-US" dirty="0" smtClean="0">
                <a:solidFill>
                  <a:srgbClr val="002060"/>
                </a:solidFill>
              </a:rPr>
              <a:t> yang material, yang </a:t>
            </a:r>
            <a:r>
              <a:rPr lang="en-US" dirty="0" err="1" smtClean="0">
                <a:solidFill>
                  <a:srgbClr val="002060"/>
                </a:solidFill>
              </a:rPr>
              <a:t>dapat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menimbulkan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keraguan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mengenai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kemampuan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perusahaan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usaha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berkelanjutan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4480"/>
            <a:ext cx="2457396" cy="1979466"/>
          </a:xfrm>
        </p:spPr>
        <p:txBody>
          <a:bodyPr>
            <a:normAutofit/>
          </a:bodyPr>
          <a:lstStyle/>
          <a:p>
            <a:r>
              <a:rPr lang="en-US" sz="1700" dirty="0" err="1" smtClean="0"/>
              <a:t>Contoh</a:t>
            </a:r>
            <a:r>
              <a:rPr lang="en-US" sz="1700" dirty="0" smtClean="0"/>
              <a:t>- </a:t>
            </a:r>
            <a:r>
              <a:rPr lang="en-US" sz="1700" dirty="0" err="1" smtClean="0"/>
              <a:t>ketidakpastian</a:t>
            </a:r>
            <a:r>
              <a:rPr lang="en-US" sz="1700" dirty="0" smtClean="0"/>
              <a:t> yang material </a:t>
            </a:r>
            <a:r>
              <a:rPr lang="en-US" sz="1700" dirty="0" err="1" smtClean="0"/>
              <a:t>mengenai</a:t>
            </a:r>
            <a:r>
              <a:rPr lang="en-US" sz="1700" dirty="0" smtClean="0"/>
              <a:t> </a:t>
            </a:r>
            <a:r>
              <a:rPr lang="en-US" sz="1700" dirty="0" err="1" smtClean="0"/>
              <a:t>kelanjutan</a:t>
            </a:r>
            <a:r>
              <a:rPr lang="en-US" sz="1700" dirty="0" smtClean="0"/>
              <a:t> </a:t>
            </a:r>
            <a:r>
              <a:rPr lang="en-US" sz="1700" dirty="0" err="1" smtClean="0"/>
              <a:t>usaha</a:t>
            </a:r>
            <a:r>
              <a:rPr lang="en-US" sz="1700" dirty="0" smtClean="0"/>
              <a:t>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42562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900" dirty="0" err="1" smtClean="0">
                <a:solidFill>
                  <a:srgbClr val="002060"/>
                </a:solidFill>
              </a:rPr>
              <a:t>Definisi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menurut</a:t>
            </a:r>
            <a:r>
              <a:rPr lang="en-US" sz="1900" dirty="0" smtClean="0">
                <a:solidFill>
                  <a:srgbClr val="002060"/>
                </a:solidFill>
              </a:rPr>
              <a:t> ISA 706.5 </a:t>
            </a:r>
            <a:r>
              <a:rPr lang="en-US" sz="1900" dirty="0" err="1" smtClean="0">
                <a:solidFill>
                  <a:srgbClr val="002060"/>
                </a:solidFill>
              </a:rPr>
              <a:t>adalah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alinea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dalam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laporan</a:t>
            </a:r>
            <a:r>
              <a:rPr lang="en-US" sz="1900" dirty="0" smtClean="0">
                <a:solidFill>
                  <a:srgbClr val="002060"/>
                </a:solidFill>
              </a:rPr>
              <a:t> auditor yang </a:t>
            </a:r>
            <a:r>
              <a:rPr lang="en-US" sz="1900" dirty="0" err="1" smtClean="0">
                <a:solidFill>
                  <a:srgbClr val="002060"/>
                </a:solidFill>
              </a:rPr>
              <a:t>menunjuk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atau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merujuk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kepada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suatu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hal</a:t>
            </a:r>
            <a:r>
              <a:rPr lang="en-US" sz="1900" dirty="0" smtClean="0">
                <a:solidFill>
                  <a:srgbClr val="002060"/>
                </a:solidFill>
              </a:rPr>
              <a:t> yang </a:t>
            </a:r>
            <a:r>
              <a:rPr lang="en-US" sz="1900" dirty="0" err="1" smtClean="0">
                <a:solidFill>
                  <a:srgbClr val="002060"/>
                </a:solidFill>
              </a:rPr>
              <a:t>tidak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disajikan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atau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diungkapkan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dalam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laporan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keuangan</a:t>
            </a:r>
            <a:r>
              <a:rPr lang="en-US" sz="1900" dirty="0" smtClean="0">
                <a:solidFill>
                  <a:srgbClr val="002060"/>
                </a:solidFill>
              </a:rPr>
              <a:t>, yang </a:t>
            </a:r>
            <a:r>
              <a:rPr lang="en-US" sz="1900" dirty="0" err="1" smtClean="0">
                <a:solidFill>
                  <a:srgbClr val="002060"/>
                </a:solidFill>
              </a:rPr>
              <a:t>dalam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pandangan</a:t>
            </a:r>
            <a:r>
              <a:rPr lang="en-US" sz="1900" dirty="0" smtClean="0">
                <a:solidFill>
                  <a:srgbClr val="002060"/>
                </a:solidFill>
              </a:rPr>
              <a:t> auditor </a:t>
            </a:r>
            <a:r>
              <a:rPr lang="en-US" sz="1900" dirty="0" err="1" smtClean="0">
                <a:solidFill>
                  <a:srgbClr val="002060"/>
                </a:solidFill>
              </a:rPr>
              <a:t>begitu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penting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bagi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pemahaman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pemakai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terhadap</a:t>
            </a:r>
            <a:r>
              <a:rPr lang="en-US" sz="1900" dirty="0" smtClean="0">
                <a:solidFill>
                  <a:srgbClr val="002060"/>
                </a:solidFill>
              </a:rPr>
              <a:t> audit, </a:t>
            </a:r>
            <a:r>
              <a:rPr lang="en-US" sz="1900" dirty="0" err="1" smtClean="0">
                <a:solidFill>
                  <a:srgbClr val="002060"/>
                </a:solidFill>
              </a:rPr>
              <a:t>tanggung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jawab</a:t>
            </a:r>
            <a:r>
              <a:rPr lang="en-US" sz="1900" dirty="0" smtClean="0">
                <a:solidFill>
                  <a:srgbClr val="002060"/>
                </a:solidFill>
              </a:rPr>
              <a:t> auditor </a:t>
            </a:r>
            <a:r>
              <a:rPr lang="en-US" sz="1900" dirty="0" err="1" smtClean="0">
                <a:solidFill>
                  <a:srgbClr val="002060"/>
                </a:solidFill>
              </a:rPr>
              <a:t>atau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laporan</a:t>
            </a:r>
            <a:r>
              <a:rPr lang="en-US" sz="1900" dirty="0" smtClean="0">
                <a:solidFill>
                  <a:srgbClr val="002060"/>
                </a:solidFill>
              </a:rPr>
              <a:t> auditor</a:t>
            </a:r>
          </a:p>
          <a:p>
            <a:pPr algn="just"/>
            <a:r>
              <a:rPr lang="en-US" sz="1900" dirty="0" err="1" smtClean="0">
                <a:solidFill>
                  <a:srgbClr val="002060"/>
                </a:solidFill>
              </a:rPr>
              <a:t>Contoh</a:t>
            </a:r>
            <a:r>
              <a:rPr lang="en-US" sz="1900" dirty="0" smtClean="0">
                <a:solidFill>
                  <a:srgbClr val="002060"/>
                </a:solidFill>
              </a:rPr>
              <a:t>: </a:t>
            </a:r>
            <a:r>
              <a:rPr lang="en-US" sz="1900" dirty="0" err="1" smtClean="0">
                <a:solidFill>
                  <a:srgbClr val="002060"/>
                </a:solidFill>
              </a:rPr>
              <a:t>Tidak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dapatnya</a:t>
            </a:r>
            <a:r>
              <a:rPr lang="en-US" sz="1900" dirty="0" smtClean="0">
                <a:solidFill>
                  <a:srgbClr val="002060"/>
                </a:solidFill>
              </a:rPr>
              <a:t> auditor </a:t>
            </a:r>
            <a:r>
              <a:rPr lang="en-US" sz="1900" dirty="0" err="1" smtClean="0">
                <a:solidFill>
                  <a:srgbClr val="002060"/>
                </a:solidFill>
              </a:rPr>
              <a:t>mengundurkan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diri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dari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penugasan</a:t>
            </a:r>
            <a:r>
              <a:rPr lang="en-US" sz="1900" dirty="0" smtClean="0">
                <a:solidFill>
                  <a:srgbClr val="002060"/>
                </a:solidFill>
              </a:rPr>
              <a:t>, </a:t>
            </a:r>
            <a:r>
              <a:rPr lang="en-US" sz="1900" dirty="0" err="1" smtClean="0">
                <a:solidFill>
                  <a:srgbClr val="002060"/>
                </a:solidFill>
              </a:rPr>
              <a:t>tanggung</a:t>
            </a:r>
            <a:r>
              <a:rPr lang="en-US" sz="1900" dirty="0" smtClean="0">
                <a:solidFill>
                  <a:srgbClr val="002060"/>
                </a:solidFill>
              </a:rPr>
              <a:t>  </a:t>
            </a:r>
            <a:r>
              <a:rPr lang="en-US" sz="1900" dirty="0" err="1" smtClean="0">
                <a:solidFill>
                  <a:srgbClr val="002060"/>
                </a:solidFill>
              </a:rPr>
              <a:t>jawab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tambahan</a:t>
            </a:r>
            <a:r>
              <a:rPr lang="en-US" sz="1900" dirty="0" smtClean="0">
                <a:solidFill>
                  <a:srgbClr val="002060"/>
                </a:solidFill>
              </a:rPr>
              <a:t> yang </a:t>
            </a:r>
            <a:r>
              <a:rPr lang="en-US" sz="1900" dirty="0" err="1" smtClean="0">
                <a:solidFill>
                  <a:srgbClr val="002060"/>
                </a:solidFill>
              </a:rPr>
              <a:t>diberikan</a:t>
            </a: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</a:rPr>
              <a:t>kepada</a:t>
            </a:r>
            <a:r>
              <a:rPr lang="en-US" sz="1900" dirty="0" smtClean="0">
                <a:solidFill>
                  <a:srgbClr val="002060"/>
                </a:solidFill>
              </a:rPr>
              <a:t> auditor.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Alinea</a:t>
            </a:r>
            <a:r>
              <a:rPr lang="en-US" b="1" dirty="0" smtClean="0"/>
              <a:t> Hal Lain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9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Alinea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hal</a:t>
            </a:r>
            <a:r>
              <a:rPr lang="en-US" dirty="0" smtClean="0">
                <a:solidFill>
                  <a:srgbClr val="002060"/>
                </a:solidFill>
              </a:rPr>
              <a:t> lain </a:t>
            </a:r>
            <a:r>
              <a:rPr lang="en-US" dirty="0" err="1" smtClean="0">
                <a:solidFill>
                  <a:srgbClr val="002060"/>
                </a:solidFill>
              </a:rPr>
              <a:t>menunjuk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hal-hal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tidak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disajikan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laporan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keuangan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tidak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memuat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informasi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wajib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disajikan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manajemen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laporan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keuangan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Pengungkapan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tidak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dilarang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oleh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undang-undang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peraturan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ketentuan</a:t>
            </a:r>
            <a:r>
              <a:rPr lang="en-US" dirty="0" smtClean="0">
                <a:solidFill>
                  <a:srgbClr val="002060"/>
                </a:solidFill>
              </a:rPr>
              <a:t> lain  yang </a:t>
            </a:r>
            <a:r>
              <a:rPr lang="en-US" dirty="0" err="1" smtClean="0">
                <a:solidFill>
                  <a:srgbClr val="002060"/>
                </a:solidFill>
              </a:rPr>
              <a:t>berkenaan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kerahasiaan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informasi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Pengungkapan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relevan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bagi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pemakai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laporan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memahami</a:t>
            </a:r>
            <a:r>
              <a:rPr lang="en-US" dirty="0" smtClean="0">
                <a:solidFill>
                  <a:srgbClr val="002060"/>
                </a:solidFill>
              </a:rPr>
              <a:t> audit, </a:t>
            </a:r>
            <a:r>
              <a:rPr lang="en-US" dirty="0" err="1" smtClean="0">
                <a:solidFill>
                  <a:srgbClr val="002060"/>
                </a:solidFill>
              </a:rPr>
              <a:t>tanggung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jawab</a:t>
            </a:r>
            <a:r>
              <a:rPr lang="en-US" dirty="0" smtClean="0">
                <a:solidFill>
                  <a:srgbClr val="002060"/>
                </a:solidFill>
              </a:rPr>
              <a:t> auditor,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laporan</a:t>
            </a:r>
            <a:r>
              <a:rPr lang="en-US" dirty="0" smtClean="0">
                <a:solidFill>
                  <a:srgbClr val="002060"/>
                </a:solidFill>
              </a:rPr>
              <a:t> auditor.</a:t>
            </a:r>
          </a:p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Informasi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alinea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hal</a:t>
            </a:r>
            <a:r>
              <a:rPr lang="en-US" dirty="0" smtClean="0">
                <a:solidFill>
                  <a:srgbClr val="002060"/>
                </a:solidFill>
              </a:rPr>
              <a:t> lain  </a:t>
            </a:r>
            <a:r>
              <a:rPr lang="en-US" dirty="0" err="1" smtClean="0">
                <a:solidFill>
                  <a:srgbClr val="002060"/>
                </a:solidFill>
              </a:rPr>
              <a:t>tidak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bertentangan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opini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pengungkapan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laporan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keuangan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tidak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mempengaruhi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pendapat</a:t>
            </a:r>
            <a:r>
              <a:rPr lang="en-US" dirty="0" smtClean="0">
                <a:solidFill>
                  <a:srgbClr val="002060"/>
                </a:solidFill>
              </a:rPr>
              <a:t> auditor.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54480"/>
            <a:ext cx="2381196" cy="1979466"/>
          </a:xfrm>
        </p:spPr>
        <p:txBody>
          <a:bodyPr>
            <a:normAutofit/>
          </a:bodyPr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lain</a:t>
            </a:r>
            <a:endParaRPr lang="en-US" dirty="0"/>
          </a:p>
        </p:txBody>
      </p:sp>
      <p:pic>
        <p:nvPicPr>
          <p:cNvPr id="4" name="Picture 3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215194"/>
            <a:ext cx="1566606" cy="13380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0" y="5726668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lanjut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2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246</TotalTime>
  <Words>480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Candara</vt:lpstr>
      <vt:lpstr>Times New Roman</vt:lpstr>
      <vt:lpstr>Tradeshow</vt:lpstr>
      <vt:lpstr>Penekanan pada hal tertentu</vt:lpstr>
      <vt:lpstr>Alinea Penekanan Atas Suatu Hal </vt:lpstr>
      <vt:lpstr>Ketentuan menggunakan Alinea Penekanan atas Suatu Hal</vt:lpstr>
      <vt:lpstr>Contoh- ketidakpastian yang material mengenai kelanjutan usaha </vt:lpstr>
      <vt:lpstr>Alinea Hal Lain </vt:lpstr>
      <vt:lpstr>Ketentuan utama menggunakan alinea hal lain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Nyuer</dc:creator>
  <cp:lastModifiedBy>HP</cp:lastModifiedBy>
  <cp:revision>14</cp:revision>
  <dcterms:created xsi:type="dcterms:W3CDTF">2014-01-13T10:24:16Z</dcterms:created>
  <dcterms:modified xsi:type="dcterms:W3CDTF">2017-10-15T17:56:09Z</dcterms:modified>
</cp:coreProperties>
</file>